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10"/>
  </p:notesMasterIdLst>
  <p:sldIdLst>
    <p:sldId id="258" r:id="rId2"/>
    <p:sldId id="292" r:id="rId3"/>
    <p:sldId id="293" r:id="rId4"/>
    <p:sldId id="294" r:id="rId5"/>
    <p:sldId id="295" r:id="rId6"/>
    <p:sldId id="284" r:id="rId7"/>
    <p:sldId id="285" r:id="rId8"/>
    <p:sldId id="286" r:id="rId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248" autoAdjust="0"/>
    <p:restoredTop sz="94660"/>
  </p:normalViewPr>
  <p:slideViewPr>
    <p:cSldViewPr>
      <p:cViewPr varScale="1">
        <p:scale>
          <a:sx n="86" d="100"/>
          <a:sy n="86" d="100"/>
        </p:scale>
        <p:origin x="88" y="72"/>
      </p:cViewPr>
      <p:guideLst>
        <p:guide orient="horz" pos="162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0BEEA9-8C4B-4CC7-9D39-D22E188D3D65}" type="datetimeFigureOut">
              <a:rPr lang="en-US" smtClean="0"/>
              <a:t>11/15/2021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09900C-7CDC-4992-A08E-7372671E6D6C}" type="slidenum">
              <a:rPr lang="en-US" smtClean="0"/>
              <a:t>‹#›</a:t>
            </a:fld>
            <a:endParaRPr lang="en-US" dirty="0"/>
          </a:p>
        </p:txBody>
      </p:sp>
    </p:spTree>
    <p:extLst>
      <p:ext uri="{BB962C8B-B14F-4D97-AF65-F5344CB8AC3E}">
        <p14:creationId xmlns:p14="http://schemas.microsoft.com/office/powerpoint/2010/main" val="3671738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BEBB1C3-1E1B-4A78-A899-918B7CC3ECDF}" type="datetimeFigureOut">
              <a:rPr lang="en-US" smtClean="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7AB677-DCA6-46FD-B9F3-1F9E6385A853}" type="slidenum">
              <a:rPr lang="en-US" smtClean="0"/>
              <a:t>‹#›</a:t>
            </a:fld>
            <a:endParaRPr lang="en-US" dirty="0"/>
          </a:p>
        </p:txBody>
      </p:sp>
    </p:spTree>
    <p:extLst>
      <p:ext uri="{BB962C8B-B14F-4D97-AF65-F5344CB8AC3E}">
        <p14:creationId xmlns:p14="http://schemas.microsoft.com/office/powerpoint/2010/main" val="749856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EBB1C3-1E1B-4A78-A899-918B7CC3ECDF}" type="datetimeFigureOut">
              <a:rPr lang="en-US" smtClean="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7AB677-DCA6-46FD-B9F3-1F9E6385A853}" type="slidenum">
              <a:rPr lang="en-US" smtClean="0"/>
              <a:t>‹#›</a:t>
            </a:fld>
            <a:endParaRPr lang="en-US" dirty="0"/>
          </a:p>
        </p:txBody>
      </p:sp>
    </p:spTree>
    <p:extLst>
      <p:ext uri="{BB962C8B-B14F-4D97-AF65-F5344CB8AC3E}">
        <p14:creationId xmlns:p14="http://schemas.microsoft.com/office/powerpoint/2010/main" val="415483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EBB1C3-1E1B-4A78-A899-918B7CC3ECDF}" type="datetimeFigureOut">
              <a:rPr lang="en-US" smtClean="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7AB677-DCA6-46FD-B9F3-1F9E6385A853}" type="slidenum">
              <a:rPr lang="en-US" smtClean="0"/>
              <a:t>‹#›</a:t>
            </a:fld>
            <a:endParaRPr lang="en-US" dirty="0"/>
          </a:p>
        </p:txBody>
      </p:sp>
    </p:spTree>
    <p:extLst>
      <p:ext uri="{BB962C8B-B14F-4D97-AF65-F5344CB8AC3E}">
        <p14:creationId xmlns:p14="http://schemas.microsoft.com/office/powerpoint/2010/main" val="2266556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EBB1C3-1E1B-4A78-A899-918B7CC3ECDF}" type="datetimeFigureOut">
              <a:rPr lang="en-US" smtClean="0"/>
              <a:t>11/15/2021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7AB677-DCA6-46FD-B9F3-1F9E6385A853}" type="slidenum">
              <a:rPr lang="en-US" smtClean="0"/>
              <a:t>‹#›</a:t>
            </a:fld>
            <a:endParaRPr lang="en-US" dirty="0"/>
          </a:p>
        </p:txBody>
      </p:sp>
    </p:spTree>
    <p:extLst>
      <p:ext uri="{BB962C8B-B14F-4D97-AF65-F5344CB8AC3E}">
        <p14:creationId xmlns:p14="http://schemas.microsoft.com/office/powerpoint/2010/main" val="1421814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EBB1C3-1E1B-4A78-A899-918B7CC3ECDF}" type="datetimeFigureOut">
              <a:rPr lang="en-US" smtClean="0"/>
              <a:t>11/15/2021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47AB677-DCA6-46FD-B9F3-1F9E6385A853}" type="slidenum">
              <a:rPr lang="en-US" smtClean="0"/>
              <a:t>‹#›</a:t>
            </a:fld>
            <a:endParaRPr lang="en-US" dirty="0"/>
          </a:p>
        </p:txBody>
      </p:sp>
    </p:spTree>
    <p:extLst>
      <p:ext uri="{BB962C8B-B14F-4D97-AF65-F5344CB8AC3E}">
        <p14:creationId xmlns:p14="http://schemas.microsoft.com/office/powerpoint/2010/main" val="747152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EBB1C3-1E1B-4A78-A899-918B7CC3ECDF}" type="datetimeFigureOut">
              <a:rPr lang="en-US" smtClean="0"/>
              <a:t>11/15/2021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7AB677-DCA6-46FD-B9F3-1F9E6385A853}" type="slidenum">
              <a:rPr lang="en-US" smtClean="0"/>
              <a:t>‹#›</a:t>
            </a:fld>
            <a:endParaRPr lang="en-US" dirty="0"/>
          </a:p>
        </p:txBody>
      </p:sp>
    </p:spTree>
    <p:extLst>
      <p:ext uri="{BB962C8B-B14F-4D97-AF65-F5344CB8AC3E}">
        <p14:creationId xmlns:p14="http://schemas.microsoft.com/office/powerpoint/2010/main" val="895067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EBB1C3-1E1B-4A78-A899-918B7CC3ECDF}" type="datetimeFigureOut">
              <a:rPr lang="en-US" smtClean="0"/>
              <a:t>11/15/2021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47AB677-DCA6-46FD-B9F3-1F9E6385A853}" type="slidenum">
              <a:rPr lang="en-US" smtClean="0"/>
              <a:t>‹#›</a:t>
            </a:fld>
            <a:endParaRPr lang="en-US" dirty="0"/>
          </a:p>
        </p:txBody>
      </p:sp>
    </p:spTree>
    <p:extLst>
      <p:ext uri="{BB962C8B-B14F-4D97-AF65-F5344CB8AC3E}">
        <p14:creationId xmlns:p14="http://schemas.microsoft.com/office/powerpoint/2010/main" val="1447747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BEBB1C3-1E1B-4A78-A899-918B7CC3ECDF}" type="datetimeFigureOut">
              <a:rPr lang="en-US" smtClean="0"/>
              <a:t>11/15/2021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7AB677-DCA6-46FD-B9F3-1F9E6385A853}" type="slidenum">
              <a:rPr lang="en-US" smtClean="0"/>
              <a:t>‹#›</a:t>
            </a:fld>
            <a:endParaRPr lang="en-US" dirty="0"/>
          </a:p>
        </p:txBody>
      </p:sp>
    </p:spTree>
    <p:extLst>
      <p:ext uri="{BB962C8B-B14F-4D97-AF65-F5344CB8AC3E}">
        <p14:creationId xmlns:p14="http://schemas.microsoft.com/office/powerpoint/2010/main" val="3358051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BEBB1C3-1E1B-4A78-A899-918B7CC3ECDF}" type="datetimeFigureOut">
              <a:rPr lang="en-US" smtClean="0"/>
              <a:t>11/15/2021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7AB677-DCA6-46FD-B9F3-1F9E6385A853}" type="slidenum">
              <a:rPr lang="en-US" smtClean="0"/>
              <a:t>‹#›</a:t>
            </a:fld>
            <a:endParaRPr lang="en-US" dirty="0"/>
          </a:p>
        </p:txBody>
      </p:sp>
    </p:spTree>
    <p:extLst>
      <p:ext uri="{BB962C8B-B14F-4D97-AF65-F5344CB8AC3E}">
        <p14:creationId xmlns:p14="http://schemas.microsoft.com/office/powerpoint/2010/main" val="3398373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EBB1C3-1E1B-4A78-A899-918B7CC3ECDF}" type="datetimeFigureOut">
              <a:rPr lang="en-US" smtClean="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7AB677-DCA6-46FD-B9F3-1F9E6385A853}" type="slidenum">
              <a:rPr lang="en-US" smtClean="0"/>
              <a:t>‹#›</a:t>
            </a:fld>
            <a:endParaRPr lang="en-US" dirty="0"/>
          </a:p>
        </p:txBody>
      </p:sp>
    </p:spTree>
    <p:extLst>
      <p:ext uri="{BB962C8B-B14F-4D97-AF65-F5344CB8AC3E}">
        <p14:creationId xmlns:p14="http://schemas.microsoft.com/office/powerpoint/2010/main" val="2311134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EBB1C3-1E1B-4A78-A899-918B7CC3ECDF}" type="datetimeFigureOut">
              <a:rPr lang="en-US" smtClean="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7AB677-DCA6-46FD-B9F3-1F9E6385A853}" type="slidenum">
              <a:rPr lang="en-US" smtClean="0"/>
              <a:t>‹#›</a:t>
            </a:fld>
            <a:endParaRPr lang="en-US" dirty="0"/>
          </a:p>
        </p:txBody>
      </p:sp>
    </p:spTree>
    <p:extLst>
      <p:ext uri="{BB962C8B-B14F-4D97-AF65-F5344CB8AC3E}">
        <p14:creationId xmlns:p14="http://schemas.microsoft.com/office/powerpoint/2010/main" val="2158895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BEBB1C3-1E1B-4A78-A899-918B7CC3ECDF}" type="datetimeFigureOut">
              <a:rPr lang="en-US" smtClean="0"/>
              <a:t>11/15/2021</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47AB677-DCA6-46FD-B9F3-1F9E6385A853}" type="slidenum">
              <a:rPr lang="en-US" smtClean="0"/>
              <a:t>‹#›</a:t>
            </a:fld>
            <a:endParaRPr lang="en-US" dirty="0"/>
          </a:p>
        </p:txBody>
      </p:sp>
    </p:spTree>
    <p:extLst>
      <p:ext uri="{BB962C8B-B14F-4D97-AF65-F5344CB8AC3E}">
        <p14:creationId xmlns:p14="http://schemas.microsoft.com/office/powerpoint/2010/main" val="3254390639"/>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62550"/>
          </a:xfrm>
          <a:prstGeom prst="rect">
            <a:avLst/>
          </a:prstGeom>
          <a:blipFill>
            <a:blip r:embed="rId3"/>
            <a:stretch>
              <a:fillRect/>
            </a:stretch>
          </a:blipFill>
        </p:spPr>
      </p:pic>
      <p:sp>
        <p:nvSpPr>
          <p:cNvPr id="2" name="Content Placeholder 1"/>
          <p:cNvSpPr>
            <a:spLocks noGrp="1"/>
          </p:cNvSpPr>
          <p:nvPr>
            <p:ph idx="1"/>
          </p:nvPr>
        </p:nvSpPr>
        <p:spPr>
          <a:xfrm>
            <a:off x="457200" y="1691878"/>
            <a:ext cx="8229600" cy="3013472"/>
          </a:xfrm>
          <a:effectLst/>
        </p:spPr>
        <p:txBody>
          <a:bodyPr>
            <a:normAutofit/>
          </a:bodyPr>
          <a:lstStyle/>
          <a:p>
            <a:pPr marL="0" indent="0" algn="ctr">
              <a:buNone/>
            </a:pPr>
            <a:r>
              <a:rPr lang="en-US" sz="7200" b="1" cap="all" dirty="0">
                <a:solidFill>
                  <a:schemeClr val="tx2">
                    <a:lumMod val="50000"/>
                  </a:schemeClr>
                </a:solidFill>
                <a:effectLst>
                  <a:outerShdw blurRad="38100" dist="38100" dir="2700000" algn="tl">
                    <a:srgbClr val="000000">
                      <a:alpha val="43137"/>
                    </a:srgbClr>
                  </a:outerShdw>
                </a:effectLst>
                <a:latin typeface="Algerian" pitchFamily="82" charset="0"/>
                <a:cs typeface="Vijaya" pitchFamily="34" charset="0"/>
              </a:rPr>
              <a:t>Who‘s</a:t>
            </a:r>
            <a:br>
              <a:rPr lang="en-US" sz="7200" b="1" cap="all" dirty="0">
                <a:solidFill>
                  <a:schemeClr val="tx2">
                    <a:lumMod val="50000"/>
                  </a:schemeClr>
                </a:solidFill>
                <a:effectLst>
                  <a:outerShdw blurRad="38100" dist="38100" dir="2700000" algn="tl">
                    <a:srgbClr val="000000">
                      <a:alpha val="43137"/>
                    </a:srgbClr>
                  </a:outerShdw>
                </a:effectLst>
                <a:latin typeface="Algerian" pitchFamily="82" charset="0"/>
                <a:cs typeface="Vijaya" pitchFamily="34" charset="0"/>
              </a:rPr>
            </a:br>
            <a:r>
              <a:rPr lang="en-US" sz="7200" b="1" cap="all" dirty="0">
                <a:solidFill>
                  <a:schemeClr val="tx2">
                    <a:lumMod val="50000"/>
                  </a:schemeClr>
                </a:solidFill>
                <a:effectLst>
                  <a:outerShdw blurRad="38100" dist="38100" dir="2700000" algn="tl">
                    <a:srgbClr val="000000">
                      <a:alpha val="43137"/>
                    </a:srgbClr>
                  </a:outerShdw>
                </a:effectLst>
                <a:latin typeface="Algerian" pitchFamily="82" charset="0"/>
                <a:cs typeface="Vijaya" pitchFamily="34" charset="0"/>
              </a:rPr>
              <a:t>Will?</a:t>
            </a:r>
          </a:p>
        </p:txBody>
      </p:sp>
      <p:sp>
        <p:nvSpPr>
          <p:cNvPr id="6" name="Curved Up Ribbon 5"/>
          <p:cNvSpPr/>
          <p:nvPr/>
        </p:nvSpPr>
        <p:spPr>
          <a:xfrm>
            <a:off x="1905000" y="285750"/>
            <a:ext cx="5334000" cy="1371600"/>
          </a:xfrm>
          <a:prstGeom prst="ellipseRibbon2">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4000" b="1" dirty="0">
                <a:solidFill>
                  <a:schemeClr val="tx2">
                    <a:lumMod val="50000"/>
                  </a:schemeClr>
                </a:solidFill>
                <a:effectLst>
                  <a:outerShdw blurRad="38100" dist="38100" dir="2700000" algn="tl">
                    <a:srgbClr val="000000">
                      <a:alpha val="43137"/>
                    </a:srgbClr>
                  </a:outerShdw>
                </a:effectLst>
                <a:latin typeface="Viner Hand ITC" pitchFamily="66" charset="0"/>
              </a:rPr>
              <a:t>Lesson 11</a:t>
            </a:r>
            <a:endParaRPr lang="en-US" sz="4000" dirty="0"/>
          </a:p>
        </p:txBody>
      </p:sp>
      <p:pic>
        <p:nvPicPr>
          <p:cNvPr id="5" name="Picture 4">
            <a:extLst>
              <a:ext uri="{FF2B5EF4-FFF2-40B4-BE49-F238E27FC236}">
                <a16:creationId xmlns:a16="http://schemas.microsoft.com/office/drawing/2014/main" id="{57049BDF-C112-4271-AD52-4947964E482A}"/>
              </a:ext>
            </a:extLst>
          </p:cNvPr>
          <p:cNvPicPr>
            <a:picLocks noChangeAspect="1"/>
          </p:cNvPicPr>
          <p:nvPr/>
        </p:nvPicPr>
        <p:blipFill rotWithShape="1">
          <a:blip r:embed="rId3">
            <a:extLst>
              <a:ext uri="{28A0092B-C50C-407E-A947-70E740481C1C}">
                <a14:useLocalDpi xmlns:a14="http://schemas.microsoft.com/office/drawing/2010/main" val="0"/>
              </a:ext>
            </a:extLst>
          </a:blip>
          <a:srcRect l="10037" r="10037"/>
          <a:stretch/>
        </p:blipFill>
        <p:spPr>
          <a:xfrm>
            <a:off x="0" y="0"/>
            <a:ext cx="9144000" cy="5143500"/>
          </a:xfrm>
          <a:prstGeom prst="rect">
            <a:avLst/>
          </a:prstGeom>
        </p:spPr>
      </p:pic>
      <p:sp>
        <p:nvSpPr>
          <p:cNvPr id="7" name="Content Placeholder 4">
            <a:extLst>
              <a:ext uri="{FF2B5EF4-FFF2-40B4-BE49-F238E27FC236}">
                <a16:creationId xmlns:a16="http://schemas.microsoft.com/office/drawing/2014/main" id="{5921D031-6B21-4AB7-BBC4-F51EB9515CA9}"/>
              </a:ext>
            </a:extLst>
          </p:cNvPr>
          <p:cNvSpPr txBox="1">
            <a:spLocks/>
          </p:cNvSpPr>
          <p:nvPr/>
        </p:nvSpPr>
        <p:spPr>
          <a:xfrm>
            <a:off x="-533400" y="1118025"/>
            <a:ext cx="4683651" cy="1558528"/>
          </a:xfrm>
          <a:prstGeom prst="rect">
            <a:avLst/>
          </a:prstGeom>
          <a:noFill/>
          <a:effectLst>
            <a:softEdge rad="127000"/>
          </a:effectLst>
        </p:spPr>
        <p:txBody>
          <a:bodyPr vert="horz" lIns="91440" tIns="45720" rIns="91440" bIns="45720" rtlCol="0">
            <a:noAutofit/>
            <a:scene3d>
              <a:camera prst="orthographicFront"/>
              <a:lightRig rig="threePt" dir="t"/>
            </a:scene3d>
            <a:sp3d extrusionH="57150">
              <a:bevelT w="38100" h="38100"/>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n-US" sz="13800" b="1" baseline="30000" dirty="0">
                <a:solidFill>
                  <a:schemeClr val="bg1"/>
                </a:solidFill>
                <a:effectLst>
                  <a:outerShdw blurRad="38100" dist="38100" dir="2700000" algn="tl">
                    <a:srgbClr val="000000">
                      <a:alpha val="43137"/>
                    </a:srgbClr>
                  </a:outerShdw>
                </a:effectLst>
                <a:latin typeface="Chiller" panose="04020404031007020602" pitchFamily="82" charset="0"/>
                <a:cs typeface="Vijaya" pitchFamily="34" charset="0"/>
              </a:rPr>
              <a:t>1st Peter </a:t>
            </a:r>
          </a:p>
          <a:p>
            <a:pPr marL="0" indent="0" algn="ctr">
              <a:spcBef>
                <a:spcPts val="0"/>
              </a:spcBef>
              <a:buFont typeface="Arial" pitchFamily="34" charset="0"/>
              <a:buNone/>
            </a:pPr>
            <a:r>
              <a:rPr lang="en-US" sz="13800" b="1" baseline="30000" dirty="0">
                <a:solidFill>
                  <a:schemeClr val="bg1"/>
                </a:solidFill>
                <a:effectLst>
                  <a:outerShdw blurRad="38100" dist="38100" dir="2700000" algn="tl">
                    <a:srgbClr val="000000">
                      <a:alpha val="43137"/>
                    </a:srgbClr>
                  </a:outerShdw>
                </a:effectLst>
                <a:latin typeface="Chiller" panose="04020404031007020602" pitchFamily="82" charset="0"/>
                <a:cs typeface="Vijaya" pitchFamily="34" charset="0"/>
              </a:rPr>
              <a:t>4:1-6</a:t>
            </a:r>
            <a:endParaRPr lang="en-US" sz="13800" b="1" dirty="0">
              <a:solidFill>
                <a:schemeClr val="bg1"/>
              </a:solidFill>
              <a:effectLst>
                <a:outerShdw blurRad="38100" dist="38100" dir="2700000" algn="tl">
                  <a:srgbClr val="000000">
                    <a:alpha val="43137"/>
                  </a:srgbClr>
                </a:outerShdw>
              </a:effectLst>
              <a:latin typeface="Chiller" panose="04020404031007020602" pitchFamily="82" charset="0"/>
              <a:cs typeface="Vijaya" pitchFamily="34" charset="0"/>
            </a:endParaRPr>
          </a:p>
        </p:txBody>
      </p:sp>
    </p:spTree>
    <p:extLst>
      <p:ext uri="{BB962C8B-B14F-4D97-AF65-F5344CB8AC3E}">
        <p14:creationId xmlns:p14="http://schemas.microsoft.com/office/powerpoint/2010/main" val="3973093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0"/>
            <a:ext cx="9144000" cy="5143500"/>
          </a:xfrm>
          <a:solidFill>
            <a:schemeClr val="bg2">
              <a:lumMod val="75000"/>
              <a:alpha val="81000"/>
            </a:schemeClr>
          </a:solidFill>
          <a:effectLst>
            <a:softEdge rad="63500"/>
          </a:effectLst>
        </p:spPr>
        <p:txBody>
          <a:bodyPr>
            <a:noAutofit/>
            <a:scene3d>
              <a:camera prst="orthographicFront"/>
              <a:lightRig rig="threePt" dir="t"/>
            </a:scene3d>
            <a:sp3d extrusionH="57150">
              <a:bevelT w="38100" h="38100"/>
            </a:sp3d>
          </a:bodyPr>
          <a:lstStyle/>
          <a:p>
            <a:pPr marL="0" indent="0" algn="ctr">
              <a:buNone/>
            </a:pPr>
            <a:endParaRPr lang="en-US" sz="2000" b="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endParaRPr>
          </a:p>
          <a:p>
            <a:pPr marL="0" indent="0" algn="ctr">
              <a:buNone/>
            </a:pPr>
            <a:r>
              <a:rPr lang="en-US" b="1" u="sng"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1 Peter 4:1 (ICB)</a:t>
            </a:r>
            <a:r>
              <a:rPr lang="en-US" b="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 </a:t>
            </a:r>
          </a:p>
          <a:p>
            <a:pPr marL="0" indent="0" algn="ctr">
              <a:buNone/>
            </a:pPr>
            <a:r>
              <a:rPr lang="en-US" sz="4400" b="1" i="1" baseline="30000"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1</a:t>
            </a:r>
            <a:r>
              <a:rPr lang="en-US" sz="4400" b="1" i="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Christ suffered while he was in his body. So you should strengthen yourselves with the same way of thinking Christ had. The person who has suffered in his body is finished with sin.</a:t>
            </a:r>
            <a:endParaRPr lang="en-US" sz="3600" i="1" baseline="30000"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endParaRPr>
          </a:p>
        </p:txBody>
      </p:sp>
    </p:spTree>
    <p:extLst>
      <p:ext uri="{BB962C8B-B14F-4D97-AF65-F5344CB8AC3E}">
        <p14:creationId xmlns:p14="http://schemas.microsoft.com/office/powerpoint/2010/main" val="65081113"/>
      </p:ext>
    </p:extLst>
  </p:cSld>
  <p:clrMapOvr>
    <a:masterClrMapping/>
  </p:clrMapOvr>
  <mc:AlternateContent xmlns:mc="http://schemas.openxmlformats.org/markup-compatibility/2006" xmlns:p14="http://schemas.microsoft.com/office/powerpoint/2010/main">
    <mc:Choice Requires="p14">
      <p:transition p14:dur="10" advTm="46000"/>
    </mc:Choice>
    <mc:Fallback xmlns="">
      <p:transition advTm="46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0"/>
            <a:ext cx="9144000" cy="5143500"/>
          </a:xfrm>
          <a:solidFill>
            <a:schemeClr val="bg2">
              <a:lumMod val="75000"/>
              <a:alpha val="81000"/>
            </a:schemeClr>
          </a:solidFill>
          <a:effectLst>
            <a:softEdge rad="63500"/>
          </a:effectLst>
        </p:spPr>
        <p:txBody>
          <a:bodyPr>
            <a:noAutofit/>
            <a:scene3d>
              <a:camera prst="orthographicFront"/>
              <a:lightRig rig="threePt" dir="t"/>
            </a:scene3d>
            <a:sp3d extrusionH="57150">
              <a:bevelT w="38100" h="38100"/>
            </a:sp3d>
          </a:bodyPr>
          <a:lstStyle/>
          <a:p>
            <a:pPr marL="0" indent="0" algn="ctr">
              <a:buNone/>
            </a:pPr>
            <a:endParaRPr lang="en-US" sz="2000" b="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endParaRPr>
          </a:p>
          <a:p>
            <a:pPr marL="0" indent="0" algn="ctr">
              <a:buNone/>
            </a:pPr>
            <a:r>
              <a:rPr lang="en-US" b="1" u="sng"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1 Peter 4:2-3 (ICB)</a:t>
            </a:r>
            <a:r>
              <a:rPr lang="en-US" b="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 </a:t>
            </a:r>
          </a:p>
          <a:p>
            <a:pPr marL="0" indent="0" algn="ctr">
              <a:buNone/>
            </a:pPr>
            <a:r>
              <a:rPr lang="en-US" b="1" i="1" baseline="30000"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2</a:t>
            </a:r>
            <a:r>
              <a:rPr lang="en-US" b="1" i="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Strengthen yourselves so that you will live your lives here on earth doing what God wants, not doing the evil things that people want. </a:t>
            </a:r>
            <a:r>
              <a:rPr lang="en-US" b="1" i="1" baseline="30000"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3</a:t>
            </a:r>
            <a:r>
              <a:rPr lang="en-US" b="1" i="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In the past you wasted too much time doing what the non-believers like to do. You lived for the body and evil desires. You were getting drunk, you had wild and drunken parties, and you did wrong by worshiping idols. </a:t>
            </a:r>
            <a:endParaRPr lang="en-US" i="1" baseline="30000" dirty="0">
              <a:solidFill>
                <a:srgbClr val="0070C0"/>
              </a:solidFill>
              <a:effectLst>
                <a:outerShdw blurRad="38100" dist="38100" dir="2700000" algn="tl">
                  <a:srgbClr val="000000">
                    <a:alpha val="43137"/>
                  </a:srgbClr>
                </a:outerShdw>
              </a:effectLst>
              <a:latin typeface="Tempus Sans ITC" panose="04020404030D07020202" pitchFamily="82" charset="0"/>
              <a:cs typeface="Vijaya" pitchFamily="34" charset="0"/>
            </a:endParaRPr>
          </a:p>
        </p:txBody>
      </p:sp>
    </p:spTree>
    <p:extLst>
      <p:ext uri="{BB962C8B-B14F-4D97-AF65-F5344CB8AC3E}">
        <p14:creationId xmlns:p14="http://schemas.microsoft.com/office/powerpoint/2010/main" val="2788666590"/>
      </p:ext>
    </p:extLst>
  </p:cSld>
  <p:clrMapOvr>
    <a:masterClrMapping/>
  </p:clrMapOvr>
  <mc:AlternateContent xmlns:mc="http://schemas.openxmlformats.org/markup-compatibility/2006" xmlns:p14="http://schemas.microsoft.com/office/powerpoint/2010/main">
    <mc:Choice Requires="p14">
      <p:transition p14:dur="10" advTm="46000"/>
    </mc:Choice>
    <mc:Fallback xmlns="">
      <p:transition advTm="46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0"/>
            <a:ext cx="9144000" cy="5143500"/>
          </a:xfrm>
          <a:solidFill>
            <a:schemeClr val="bg2">
              <a:lumMod val="75000"/>
              <a:alpha val="81000"/>
            </a:schemeClr>
          </a:solidFill>
          <a:effectLst>
            <a:softEdge rad="63500"/>
          </a:effectLst>
        </p:spPr>
        <p:txBody>
          <a:bodyPr>
            <a:noAutofit/>
            <a:scene3d>
              <a:camera prst="orthographicFront"/>
              <a:lightRig rig="threePt" dir="t"/>
            </a:scene3d>
            <a:sp3d extrusionH="57150">
              <a:bevelT w="38100" h="38100"/>
            </a:sp3d>
          </a:bodyPr>
          <a:lstStyle/>
          <a:p>
            <a:pPr marL="0" indent="0" algn="ctr">
              <a:buNone/>
            </a:pPr>
            <a:endParaRPr lang="en-US" sz="2000" b="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endParaRPr>
          </a:p>
          <a:p>
            <a:pPr marL="0" indent="0" algn="ctr">
              <a:buNone/>
            </a:pPr>
            <a:r>
              <a:rPr lang="en-US" b="1" u="sng"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1 Peter 4:4-5 (ICB)</a:t>
            </a:r>
            <a:r>
              <a:rPr lang="en-US" b="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 </a:t>
            </a:r>
          </a:p>
          <a:p>
            <a:pPr marL="0" indent="0" algn="ctr">
              <a:buNone/>
            </a:pPr>
            <a:r>
              <a:rPr lang="en-US" sz="3600" b="1" i="1" baseline="30000"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4</a:t>
            </a:r>
            <a:r>
              <a:rPr lang="en-US" sz="3600" b="1" i="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Non-believers think it is strange that you do not do the many wild and wasteful things that they do. And so they insult you. </a:t>
            </a:r>
            <a:r>
              <a:rPr lang="en-US" sz="3600" b="1" i="1" baseline="30000"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5</a:t>
            </a:r>
            <a:r>
              <a:rPr lang="en-US" sz="3600" b="1" i="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But they will have to explain about what they have done. They must explain to God who is ready to judge the living and the dead.</a:t>
            </a:r>
            <a:endParaRPr lang="en-US" i="1" baseline="30000" dirty="0">
              <a:solidFill>
                <a:srgbClr val="0070C0"/>
              </a:solidFill>
              <a:effectLst>
                <a:outerShdw blurRad="38100" dist="38100" dir="2700000" algn="tl">
                  <a:srgbClr val="000000">
                    <a:alpha val="43137"/>
                  </a:srgbClr>
                </a:outerShdw>
              </a:effectLst>
              <a:latin typeface="Tempus Sans ITC" panose="04020404030D07020202" pitchFamily="82" charset="0"/>
              <a:cs typeface="Vijaya" pitchFamily="34" charset="0"/>
            </a:endParaRPr>
          </a:p>
        </p:txBody>
      </p:sp>
    </p:spTree>
    <p:extLst>
      <p:ext uri="{BB962C8B-B14F-4D97-AF65-F5344CB8AC3E}">
        <p14:creationId xmlns:p14="http://schemas.microsoft.com/office/powerpoint/2010/main" val="2171072542"/>
      </p:ext>
    </p:extLst>
  </p:cSld>
  <p:clrMapOvr>
    <a:masterClrMapping/>
  </p:clrMapOvr>
  <mc:AlternateContent xmlns:mc="http://schemas.openxmlformats.org/markup-compatibility/2006" xmlns:p14="http://schemas.microsoft.com/office/powerpoint/2010/main">
    <mc:Choice Requires="p14">
      <p:transition p14:dur="10" advTm="46000"/>
    </mc:Choice>
    <mc:Fallback xmlns="">
      <p:transition advTm="46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0"/>
            <a:ext cx="9144000" cy="5143500"/>
          </a:xfrm>
          <a:solidFill>
            <a:schemeClr val="bg2">
              <a:lumMod val="75000"/>
              <a:alpha val="81000"/>
            </a:schemeClr>
          </a:solidFill>
          <a:effectLst>
            <a:softEdge rad="63500"/>
          </a:effectLst>
        </p:spPr>
        <p:txBody>
          <a:bodyPr>
            <a:noAutofit/>
            <a:scene3d>
              <a:camera prst="orthographicFront"/>
              <a:lightRig rig="threePt" dir="t"/>
            </a:scene3d>
            <a:sp3d extrusionH="57150">
              <a:bevelT w="38100" h="38100"/>
            </a:sp3d>
          </a:bodyPr>
          <a:lstStyle/>
          <a:p>
            <a:pPr marL="0" indent="0" algn="ctr">
              <a:buNone/>
            </a:pPr>
            <a:endParaRPr lang="en-US" sz="2000" b="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endParaRPr>
          </a:p>
          <a:p>
            <a:pPr marL="0" indent="0" algn="ctr">
              <a:buNone/>
            </a:pPr>
            <a:r>
              <a:rPr lang="en-US" b="1" u="sng"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1 Peter 4:6 (ICB)</a:t>
            </a:r>
            <a:r>
              <a:rPr lang="en-US" b="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 </a:t>
            </a:r>
          </a:p>
          <a:p>
            <a:pPr marL="0" indent="0" algn="ctr">
              <a:buNone/>
            </a:pPr>
            <a:r>
              <a:rPr lang="en-US" sz="4000" b="1" i="1" baseline="30000"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6</a:t>
            </a:r>
            <a:r>
              <a:rPr lang="en-US" sz="4000" b="1" i="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The Good News was preached to those who are now dead. By their dying, they were judged like all men. But the Good News was preached to them so that they could live in the spirit as God lives.</a:t>
            </a:r>
            <a:endParaRPr lang="en-US" i="1" dirty="0">
              <a:solidFill>
                <a:srgbClr val="0070C0"/>
              </a:solidFill>
              <a:effectLst>
                <a:outerShdw blurRad="38100" dist="38100" dir="2700000" algn="tl">
                  <a:srgbClr val="000000">
                    <a:alpha val="43137"/>
                  </a:srgbClr>
                </a:outerShdw>
              </a:effectLst>
              <a:latin typeface="Tempus Sans ITC" panose="04020404030D07020202" pitchFamily="82" charset="0"/>
              <a:cs typeface="Vijaya" pitchFamily="34" charset="0"/>
            </a:endParaRPr>
          </a:p>
        </p:txBody>
      </p:sp>
    </p:spTree>
    <p:extLst>
      <p:ext uri="{BB962C8B-B14F-4D97-AF65-F5344CB8AC3E}">
        <p14:creationId xmlns:p14="http://schemas.microsoft.com/office/powerpoint/2010/main" val="1148757434"/>
      </p:ext>
    </p:extLst>
  </p:cSld>
  <p:clrMapOvr>
    <a:masterClrMapping/>
  </p:clrMapOvr>
  <mc:AlternateContent xmlns:mc="http://schemas.openxmlformats.org/markup-compatibility/2006" xmlns:p14="http://schemas.microsoft.com/office/powerpoint/2010/main">
    <mc:Choice Requires="p14">
      <p:transition p14:dur="10" advTm="46000"/>
    </mc:Choice>
    <mc:Fallback xmlns="">
      <p:transition advTm="46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0"/>
            <a:ext cx="9144000" cy="5143500"/>
          </a:xfrm>
          <a:solidFill>
            <a:schemeClr val="bg2">
              <a:lumMod val="75000"/>
              <a:alpha val="81000"/>
            </a:schemeClr>
          </a:solidFill>
          <a:effectLst>
            <a:softEdge rad="63500"/>
          </a:effectLst>
        </p:spPr>
        <p:txBody>
          <a:bodyPr>
            <a:noAutofit/>
            <a:scene3d>
              <a:camera prst="orthographicFront"/>
              <a:lightRig rig="threePt" dir="t"/>
            </a:scene3d>
            <a:sp3d extrusionH="57150">
              <a:bevelT w="38100" h="38100"/>
            </a:sp3d>
          </a:bodyPr>
          <a:lstStyle/>
          <a:p>
            <a:pPr marL="0" indent="0" algn="ctr">
              <a:buNone/>
            </a:pPr>
            <a:endParaRPr lang="en-US" sz="2000" b="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endParaRPr>
          </a:p>
          <a:p>
            <a:pPr marL="0" indent="0" algn="ctr">
              <a:buNone/>
            </a:pPr>
            <a:r>
              <a:rPr lang="en-US" b="1" u="sng"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REVIEW</a:t>
            </a:r>
            <a:r>
              <a:rPr lang="en-US" b="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 </a:t>
            </a:r>
          </a:p>
          <a:p>
            <a:pPr marL="0" indent="0" algn="ctr">
              <a:buNone/>
            </a:pPr>
            <a:r>
              <a:rPr lang="en-US" sz="8000" i="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Why do we need    to strengthen ourselves?</a:t>
            </a:r>
            <a:endParaRPr lang="en-US" sz="6000" b="1" i="1" dirty="0">
              <a:solidFill>
                <a:srgbClr val="0070C0"/>
              </a:solidFill>
              <a:effectLst>
                <a:outerShdw blurRad="38100" dist="38100" dir="2700000" algn="tl">
                  <a:srgbClr val="000000">
                    <a:alpha val="43137"/>
                  </a:srgbClr>
                </a:outerShdw>
              </a:effectLst>
              <a:latin typeface="Tempus Sans ITC" panose="04020404030D07020202" pitchFamily="82" charset="0"/>
              <a:cs typeface="Vijaya" pitchFamily="34" charset="0"/>
            </a:endParaRPr>
          </a:p>
        </p:txBody>
      </p:sp>
    </p:spTree>
    <p:extLst>
      <p:ext uri="{BB962C8B-B14F-4D97-AF65-F5344CB8AC3E}">
        <p14:creationId xmlns:p14="http://schemas.microsoft.com/office/powerpoint/2010/main" val="2280269905"/>
      </p:ext>
    </p:extLst>
  </p:cSld>
  <p:clrMapOvr>
    <a:masterClrMapping/>
  </p:clrMapOvr>
  <mc:AlternateContent xmlns:mc="http://schemas.openxmlformats.org/markup-compatibility/2006" xmlns:p14="http://schemas.microsoft.com/office/powerpoint/2010/main">
    <mc:Choice Requires="p14">
      <p:transition p14:dur="10" advTm="46000"/>
    </mc:Choice>
    <mc:Fallback xmlns="">
      <p:transition advTm="46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0"/>
            <a:ext cx="9144000" cy="5143500"/>
          </a:xfrm>
          <a:solidFill>
            <a:schemeClr val="bg2">
              <a:lumMod val="75000"/>
              <a:alpha val="81000"/>
            </a:schemeClr>
          </a:solidFill>
          <a:effectLst>
            <a:softEdge rad="63500"/>
          </a:effectLst>
        </p:spPr>
        <p:txBody>
          <a:bodyPr>
            <a:noAutofit/>
            <a:scene3d>
              <a:camera prst="orthographicFront"/>
              <a:lightRig rig="threePt" dir="t"/>
            </a:scene3d>
            <a:sp3d extrusionH="57150">
              <a:bevelT w="38100" h="38100"/>
            </a:sp3d>
          </a:bodyPr>
          <a:lstStyle/>
          <a:p>
            <a:pPr marL="0" indent="0" algn="ctr">
              <a:buNone/>
            </a:pPr>
            <a:endParaRPr lang="en-US" sz="2000" b="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endParaRPr>
          </a:p>
          <a:p>
            <a:pPr marL="0" indent="0" algn="ctr">
              <a:buNone/>
            </a:pPr>
            <a:r>
              <a:rPr lang="en-US" b="1" u="sng"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REVIEW</a:t>
            </a:r>
            <a:r>
              <a:rPr lang="en-US" b="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 </a:t>
            </a:r>
          </a:p>
          <a:p>
            <a:pPr marL="0" indent="0" algn="ctr">
              <a:buNone/>
            </a:pPr>
            <a:r>
              <a:rPr lang="en-US" sz="8000" i="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Why do people think we are    “Crazy Christians”?  </a:t>
            </a:r>
            <a:endParaRPr lang="en-US" sz="8000" b="1" i="1" dirty="0">
              <a:solidFill>
                <a:srgbClr val="0070C0"/>
              </a:solidFill>
              <a:effectLst>
                <a:outerShdw blurRad="38100" dist="38100" dir="2700000" algn="tl">
                  <a:srgbClr val="000000">
                    <a:alpha val="43137"/>
                  </a:srgbClr>
                </a:outerShdw>
              </a:effectLst>
              <a:latin typeface="Tempus Sans ITC" panose="04020404030D07020202" pitchFamily="82" charset="0"/>
              <a:cs typeface="Vijaya" pitchFamily="34" charset="0"/>
            </a:endParaRPr>
          </a:p>
        </p:txBody>
      </p:sp>
    </p:spTree>
    <p:extLst>
      <p:ext uri="{BB962C8B-B14F-4D97-AF65-F5344CB8AC3E}">
        <p14:creationId xmlns:p14="http://schemas.microsoft.com/office/powerpoint/2010/main" val="1257843080"/>
      </p:ext>
    </p:extLst>
  </p:cSld>
  <p:clrMapOvr>
    <a:masterClrMapping/>
  </p:clrMapOvr>
  <mc:AlternateContent xmlns:mc="http://schemas.openxmlformats.org/markup-compatibility/2006" xmlns:p14="http://schemas.microsoft.com/office/powerpoint/2010/main">
    <mc:Choice Requires="p14">
      <p:transition p14:dur="10" advTm="46000"/>
    </mc:Choice>
    <mc:Fallback xmlns="">
      <p:transition advTm="46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0"/>
            <a:ext cx="9144000" cy="5143500"/>
          </a:xfrm>
          <a:solidFill>
            <a:schemeClr val="bg2">
              <a:lumMod val="75000"/>
              <a:alpha val="81000"/>
            </a:schemeClr>
          </a:solidFill>
          <a:effectLst>
            <a:softEdge rad="63500"/>
          </a:effectLst>
        </p:spPr>
        <p:txBody>
          <a:bodyPr>
            <a:noAutofit/>
            <a:scene3d>
              <a:camera prst="orthographicFront"/>
              <a:lightRig rig="threePt" dir="t"/>
            </a:scene3d>
            <a:sp3d extrusionH="57150">
              <a:bevelT w="38100" h="38100"/>
            </a:sp3d>
          </a:bodyPr>
          <a:lstStyle/>
          <a:p>
            <a:pPr marL="0" indent="0" algn="ctr">
              <a:buNone/>
            </a:pPr>
            <a:endParaRPr lang="en-US" sz="2000" b="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endParaRPr>
          </a:p>
          <a:p>
            <a:pPr marL="0" indent="0" algn="ctr">
              <a:buNone/>
            </a:pPr>
            <a:r>
              <a:rPr lang="en-US" b="1" u="sng"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REVIEW</a:t>
            </a:r>
            <a:r>
              <a:rPr lang="en-US" b="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 </a:t>
            </a:r>
          </a:p>
          <a:p>
            <a:pPr marL="0" indent="0" algn="ctr">
              <a:buNone/>
            </a:pPr>
            <a:r>
              <a:rPr lang="en-US" sz="7200" i="1" dirty="0">
                <a:solidFill>
                  <a:schemeClr val="tx2">
                    <a:lumMod val="50000"/>
                  </a:schemeClr>
                </a:solidFill>
                <a:effectLst>
                  <a:outerShdw blurRad="38100" dist="38100" dir="2700000" algn="tl">
                    <a:srgbClr val="000000">
                      <a:alpha val="43137"/>
                    </a:srgbClr>
                  </a:outerShdw>
                </a:effectLst>
                <a:latin typeface="Tempus Sans ITC" panose="04020404030D07020202" pitchFamily="82" charset="0"/>
                <a:cs typeface="Vijaya" pitchFamily="34" charset="0"/>
              </a:rPr>
              <a:t>Why do we need        to be ready to    explain our faith?</a:t>
            </a:r>
            <a:endParaRPr lang="en-US" sz="5400" b="1" i="1" dirty="0">
              <a:solidFill>
                <a:srgbClr val="0070C0"/>
              </a:solidFill>
              <a:effectLst>
                <a:outerShdw blurRad="38100" dist="38100" dir="2700000" algn="tl">
                  <a:srgbClr val="000000">
                    <a:alpha val="43137"/>
                  </a:srgbClr>
                </a:outerShdw>
              </a:effectLst>
              <a:latin typeface="Tempus Sans ITC" panose="04020404030D07020202" pitchFamily="82" charset="0"/>
              <a:cs typeface="Vijaya" pitchFamily="34" charset="0"/>
            </a:endParaRPr>
          </a:p>
        </p:txBody>
      </p:sp>
    </p:spTree>
    <p:extLst>
      <p:ext uri="{BB962C8B-B14F-4D97-AF65-F5344CB8AC3E}">
        <p14:creationId xmlns:p14="http://schemas.microsoft.com/office/powerpoint/2010/main" val="2280275327"/>
      </p:ext>
    </p:extLst>
  </p:cSld>
  <p:clrMapOvr>
    <a:masterClrMapping/>
  </p:clrMapOvr>
  <mc:AlternateContent xmlns:mc="http://schemas.openxmlformats.org/markup-compatibility/2006" xmlns:p14="http://schemas.microsoft.com/office/powerpoint/2010/main">
    <mc:Choice Requires="p14">
      <p:transition p14:dur="10" advTm="46000"/>
    </mc:Choice>
    <mc:Fallback xmlns="">
      <p:transition advTm="4600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8275</TotalTime>
  <Words>272</Words>
  <Application>Microsoft Office PowerPoint</Application>
  <PresentationFormat>On-screen Show (16:9)</PresentationFormat>
  <Paragraphs>25</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Algerian</vt:lpstr>
      <vt:lpstr>Arial</vt:lpstr>
      <vt:lpstr>Calibri</vt:lpstr>
      <vt:lpstr>Chiller</vt:lpstr>
      <vt:lpstr>Tempus Sans ITC</vt:lpstr>
      <vt:lpstr>Viner Hand ITC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Joy</dc:creator>
  <cp:lastModifiedBy>Kip Wehrman</cp:lastModifiedBy>
  <cp:revision>233</cp:revision>
  <dcterms:created xsi:type="dcterms:W3CDTF">2012-06-24T18:07:47Z</dcterms:created>
  <dcterms:modified xsi:type="dcterms:W3CDTF">2021-11-15T18:24:49Z</dcterms:modified>
</cp:coreProperties>
</file>